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14"/>
  </p:notesMasterIdLst>
  <p:handoutMasterIdLst>
    <p:handoutMasterId r:id="rId15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30" r:id="rId9"/>
    <p:sldId id="331" r:id="rId10"/>
    <p:sldId id="326" r:id="rId11"/>
    <p:sldId id="332" r:id="rId12"/>
    <p:sldId id="329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  <p14:sldId id="320"/>
          </p14:sldIdLst>
        </p14:section>
        <p14:section name="디자인, 임프레스, 공동 작업" id="{B9B51309-D148-4332-87C2-07BE32FBCA3B}">
          <p14:sldIdLst>
            <p14:sldId id="321"/>
            <p14:sldId id="322"/>
            <p14:sldId id="323"/>
            <p14:sldId id="324"/>
            <p14:sldId id="325"/>
            <p14:sldId id="330"/>
            <p14:sldId id="331"/>
            <p14:sldId id="326"/>
            <p14:sldId id="332"/>
          </p14:sldIdLst>
        </p14:section>
        <p14:section name="자세한 정보" id="{2CC34DB2-6590-42C0-AD4B-A04C6060184E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Tester ko-KR" initials="Tk" lastIdx="1" clrIdx="2"/>
  <p:cmAuthor id="3" name="iibi60201" initials="i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290" autoAdjust="0"/>
  </p:normalViewPr>
  <p:slideViewPr>
    <p:cSldViewPr snapToGrid="0">
      <p:cViewPr varScale="1">
        <p:scale>
          <a:sx n="107" d="100"/>
          <a:sy n="107" d="100"/>
        </p:scale>
        <p:origin x="786" y="78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98F7DA8-4E58-414D-BF79-1E09487C2FB3}" type="datetime1">
              <a:rPr lang="ko-KR" altLang="en-US">
                <a:latin typeface="나눔스퀘어_ac"/>
                <a:ea typeface="나눔스퀘어_ac"/>
              </a:rPr>
              <a:pPr lvl="0">
                <a:defRPr/>
              </a:pPr>
              <a:t>2021-10-05</a:t>
            </a:fld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E957A9D-788B-4B8C-A1ED-E5AF76C088CF}" type="slidenum">
              <a:rPr lang="en-US" altLang="ko-KR">
                <a:latin typeface="나눔스퀘어_ac"/>
                <a:ea typeface="나눔스퀘어_ac"/>
              </a:rPr>
              <a:pPr lvl="0">
                <a:defRPr/>
              </a:pPr>
              <a:t>‹#›</a:t>
            </a:fld>
            <a:endParaRPr lang="ko-KR" altLang="en-US">
              <a:latin typeface="나눔스퀘어_ac"/>
              <a:ea typeface="나눔스퀘어_ac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나눔스퀘어_ac"/>
                <a:ea typeface="나눔스퀘어_ac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나눔스퀘어_ac"/>
                <a:ea typeface="나눔스퀘어_ac"/>
              </a:defRPr>
            </a:lvl1pPr>
          </a:lstStyle>
          <a:p>
            <a:pPr lvl="0">
              <a:defRPr/>
            </a:pPr>
            <a:fld id="{D3735A85-09E3-44C1-9D0B-EF068DDB3F41}" type="datetime1">
              <a:rPr lang="ko-KR" altLang="en-US"/>
              <a:pPr lvl="0">
                <a:defRPr/>
              </a:pPr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나눔스퀘어_ac"/>
                <a:ea typeface="나눔스퀘어_ac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나눔스퀘어_ac"/>
                <a:ea typeface="나눔스퀘어_ac"/>
              </a:defRPr>
            </a:lvl1pPr>
          </a:lstStyle>
          <a:p>
            <a:pPr lvl="0">
              <a:defRPr/>
            </a:pPr>
            <a:fld id="{DF61EA0F-A667-4B49-8422-0062BC55E249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나눔스퀘어_ac"/>
        <a:ea typeface="나눔스퀘어_ac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나눔스퀘어_ac"/>
        <a:ea typeface="나눔스퀘어_ac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나눔스퀘어_ac"/>
        <a:ea typeface="나눔스퀘어_ac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나눔스퀘어_ac"/>
        <a:ea typeface="나눔스퀘어_ac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나눔스퀘어_ac"/>
        <a:ea typeface="나눔스퀘어_ac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DF61EA0F-A667-4B49-8422-0062BC55E249}" type="slidenum">
              <a:rPr lang="en-US" altLang="ko-KR"/>
              <a:pPr rt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11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000830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슬라이드 쇼 모드에서 화살표를 클릭하면 </a:t>
            </a:r>
            <a:r>
              <a:rPr lang="en-US" altLang="ko-KR" noProof="1"/>
              <a:t>PowerPoint </a:t>
            </a:r>
            <a:r>
              <a:rPr lang="ko-KR" altLang="en-US" noProof="1"/>
              <a:t>시작 센터로 이동합니다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noProof="1" smtClean="0"/>
              <a:pPr rtl="0"/>
              <a:t>12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85119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61EA0F-A667-4B49-8422-0062BC55E249}" type="slidenum">
              <a:rPr lang="en-US" altLang="ko-KR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61EA0F-A667-4B49-8422-0062BC55E249}" type="slidenum">
              <a:rPr lang="en-US" altLang="ko-KR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61EA0F-A667-4B49-8422-0062BC55E249}" type="slidenum">
              <a:rPr lang="en-US" altLang="ko-KR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F61EA0F-A667-4B49-8422-0062BC55E249}" type="slidenum">
              <a:rPr lang="en-US" altLang="ko-KR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7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00932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8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9591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9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14883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10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4633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F063532E-FCE7-41F2-A1D3-3E80C0B1206F}" type="datetime1">
              <a:rPr lang="ko-KR" altLang="en-US" noProof="1" smtClean="0"/>
              <a:pPr/>
              <a:t>2021-10-05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9860EDB8-5305-433F-BE41-D7A86D811D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FFEF0-3104-43C6-9CB4-DC529D5DB0D2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1099592-BCFF-4E4F-8375-214344D5757E}" type="datetime1">
              <a:rPr lang="ko-KR" altLang="en-US" noProof="1" smtClean="0"/>
              <a:pPr/>
              <a:t>2021-10-05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9860EDB8-5305-433F-BE41-D7A86D811D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424C00-E5C1-429C-A552-4CDCF745A674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323308" y="2402237"/>
            <a:ext cx="5269424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나눔스퀘어_ac" panose="020B0600000101010101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1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9F89AB-C418-4B33-B392-67F39C42CA50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45BDE-1766-46AA-9343-0A855DAF8A9C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1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4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AF6D6-7228-4B2E-AC55-629B03D2D76A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B41C57-F108-4254-9248-CA6710A9D0B5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68BAE6-145C-44DE-AB4F-E477CC5C4777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573257-B959-443E-B6BF-620CB01F8072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BCB98-D36E-44B3-BF16-0F6851259046}" type="datetime1">
              <a:rPr lang="ko-KR" altLang="en-US" noProof="1" smtClean="0"/>
              <a:pPr rtl="0"/>
              <a:t>2021-10-05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pPr rtl="0"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E05F190B-0788-4CF3-8B20-F90E17707D5A}" type="datetime1">
              <a:rPr lang="ko-KR" altLang="en-US" noProof="1" smtClean="0"/>
              <a:pPr/>
              <a:t>2021-10-05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9860EDB8-5305-433F-BE41-D7A86D811D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zetawiki.com/wiki/%EC%8A%A4%EB%A7%88%ED%8A%B8%ED%8F%B0_%ED%95%B4%EC%83%81%EB%8F%84,_%ED%99%94%EB%A9%B4%EB%B9%84%EC%9C%A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ko-KR" noProof="1"/>
              <a:t>UI </a:t>
            </a:r>
            <a:r>
              <a:rPr lang="ko-KR" altLang="en-US" noProof="1"/>
              <a:t>아키텍쳐 설계 </a:t>
            </a:r>
            <a:r>
              <a:rPr lang="en-US" altLang="ko-KR" noProof="1"/>
              <a:t>– merfume  </a:t>
            </a:r>
            <a:endParaRPr lang="ko-KR" altLang="en-US" noProof="1"/>
          </a:p>
        </p:txBody>
      </p:sp>
      <p:sp>
        <p:nvSpPr>
          <p:cNvPr id="4" name="TextBox 3"/>
          <p:cNvSpPr txBox="1"/>
          <p:nvPr/>
        </p:nvSpPr>
        <p:spPr>
          <a:xfrm>
            <a:off x="5387276" y="5074654"/>
            <a:ext cx="1417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</a:rPr>
              <a:t>작성자  </a:t>
            </a:r>
            <a:r>
              <a:rPr lang="en-US" altLang="ko-KR" sz="1200" dirty="0">
                <a:latin typeface="나눔스퀘어_ac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_ac" panose="020B0600000101010101" pitchFamily="50" charset="-127"/>
              </a:rPr>
              <a:t>정지안</a:t>
            </a:r>
            <a:endParaRPr lang="ko-KR" altLang="en-US" sz="1200" dirty="0">
              <a:latin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4788" y="5554766"/>
            <a:ext cx="1142424" cy="27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</a:rPr>
              <a:t>2021-09-03</a:t>
            </a:r>
            <a:endParaRPr lang="ko-KR" altLang="en-US" sz="1200" dirty="0">
              <a:latin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0" y="3568784"/>
            <a:ext cx="194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" panose="020B0600000101010101" pitchFamily="50" charset="-127"/>
              </a:rPr>
              <a:t>내가할</a:t>
            </a:r>
            <a:r>
              <a:rPr lang="ko-KR" altLang="en-US" dirty="0">
                <a:latin typeface="나눔스퀘어_ac" panose="020B0600000101010101" pitchFamily="50" charset="-127"/>
              </a:rPr>
              <a:t> 종목관련 </a:t>
            </a:r>
            <a:endParaRPr lang="en-US" altLang="ko-KR" dirty="0">
              <a:latin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</a:rPr>
              <a:t>Ex </a:t>
            </a:r>
            <a:r>
              <a:rPr lang="ko-KR" altLang="en-US" dirty="0">
                <a:latin typeface="나눔스퀘어_ac" panose="020B0600000101010101" pitchFamily="50" charset="-127"/>
              </a:rPr>
              <a:t>액세서리 </a:t>
            </a:r>
            <a:r>
              <a:rPr lang="ko-KR" altLang="en-US" dirty="0" err="1">
                <a:latin typeface="나눔스퀘어_ac" panose="020B0600000101010101" pitchFamily="50" charset="-127"/>
              </a:rPr>
              <a:t>편집샵</a:t>
            </a:r>
            <a:r>
              <a:rPr lang="ko-KR" altLang="en-US" dirty="0">
                <a:latin typeface="나눔스퀘어_ac" panose="020B0600000101010101" pitchFamily="50" charset="-127"/>
              </a:rPr>
              <a:t> </a:t>
            </a:r>
            <a:r>
              <a:rPr lang="ko-KR" altLang="en-US" dirty="0" err="1">
                <a:latin typeface="나눔스퀘어_ac" panose="020B0600000101010101" pitchFamily="50" charset="-127"/>
              </a:rPr>
              <a:t>같은거</a:t>
            </a:r>
            <a:r>
              <a:rPr lang="ko-KR" altLang="en-US" dirty="0">
                <a:latin typeface="나눔스퀘어_ac" panose="020B0600000101010101" pitchFamily="50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0" y="2572985"/>
            <a:ext cx="4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</a:rPr>
              <a:t>Ui</a:t>
            </a:r>
            <a:r>
              <a:rPr lang="en-US" altLang="ko-KR" dirty="0">
                <a:latin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</a:rPr>
              <a:t>디자인 </a:t>
            </a:r>
            <a:r>
              <a:rPr lang="en-US" altLang="ko-KR" dirty="0">
                <a:latin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</a:rPr>
              <a:t>차 </a:t>
            </a:r>
            <a:r>
              <a:rPr lang="en-US" altLang="ko-KR" dirty="0">
                <a:latin typeface="나눔스퀘어_ac" panose="020B0600000101010101" pitchFamily="50" charset="-127"/>
              </a:rPr>
              <a:t>– </a:t>
            </a:r>
            <a:r>
              <a:rPr lang="ko-KR" altLang="en-US" dirty="0">
                <a:latin typeface="나눔스퀘어_ac" panose="020B0600000101010101" pitchFamily="50" charset="-127"/>
              </a:rPr>
              <a:t>회사명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49404" y="5885357"/>
            <a:ext cx="81464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Ver. 1.0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72DF2E-4443-4CC9-A298-C493BD081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09" y="198264"/>
            <a:ext cx="1676782" cy="2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1475" y="1676400"/>
            <a:ext cx="4572386" cy="486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모바일 화면 아키텍쳐</a:t>
            </a:r>
          </a:p>
        </p:txBody>
      </p:sp>
      <p:pic>
        <p:nvPicPr>
          <p:cNvPr id="2050" name="Picture 2" descr="네이버웍스 3.0] ﻿더욱 심플하고 친근하게 변화된 모바일 UI/UX 디자인 - 네이버웍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4500" y="213583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9209903" y="1825625"/>
            <a:ext cx="2143898" cy="199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noProof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40px</a:t>
            </a:r>
          </a:p>
          <a:p>
            <a:r>
              <a:rPr lang="en-US" altLang="ko-KR" sz="1400" noProof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30px</a:t>
            </a:r>
          </a:p>
          <a:p>
            <a:r>
              <a:rPr lang="en-US" altLang="ko-KR" sz="1400" noProof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26px</a:t>
            </a:r>
          </a:p>
          <a:p>
            <a:r>
              <a:rPr lang="en-US" altLang="ko-KR" sz="1400" noProof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14px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500" y="1825625"/>
            <a:ext cx="2047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Main</a:t>
            </a: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Sub</a:t>
            </a: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Headline</a:t>
            </a: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Body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3861" y="1825625"/>
            <a:ext cx="2047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프리텐다드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마켓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산스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777" y="2607159"/>
            <a:ext cx="7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</a:rPr>
              <a:t>40*40</a:t>
            </a:r>
            <a:endParaRPr lang="ko-KR" altLang="en-US" sz="1200" dirty="0">
              <a:latin typeface="나눔스퀘어_ac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7FBC01F8-B74D-48E6-80C8-3C4EC0FD2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647" y="2131897"/>
            <a:ext cx="180975" cy="1809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7768EF8D-81D4-459E-A41C-FF2DD32C3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383" y="2131898"/>
            <a:ext cx="180975" cy="180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30641-D4FF-43DE-8464-9C561E2C8395}"/>
              </a:ext>
            </a:extLst>
          </p:cNvPr>
          <p:cNvSpPr txBox="1"/>
          <p:nvPr/>
        </p:nvSpPr>
        <p:spPr>
          <a:xfrm>
            <a:off x="1044852" y="2607159"/>
            <a:ext cx="7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</a:rPr>
              <a:t>40*40</a:t>
            </a:r>
            <a:endParaRPr lang="ko-KR" altLang="en-US" sz="120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2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noProof="1">
                <a:ea typeface="나눔스퀘어_ac" panose="020B0600000101010101" pitchFamily="50" charset="-127"/>
              </a:rPr>
              <a:t>모바일 화면 아키텍쳐</a:t>
            </a:r>
            <a:r>
              <a:rPr lang="en-US" altLang="ko-KR" noProof="1">
                <a:ea typeface="나눔스퀘어_ac" panose="020B0600000101010101" pitchFamily="50" charset="-127"/>
              </a:rPr>
              <a:t>- </a:t>
            </a:r>
            <a:r>
              <a:rPr lang="ko-KR" altLang="en-US" noProof="1">
                <a:ea typeface="나눔스퀘어_ac" panose="020B0600000101010101" pitchFamily="50" charset="-127"/>
              </a:rPr>
              <a:t>플로우 </a:t>
            </a:r>
            <a:r>
              <a:rPr lang="en-US" altLang="ko-KR" noProof="1">
                <a:ea typeface="나눔스퀘어_ac" panose="020B0600000101010101" pitchFamily="50" charset="-127"/>
              </a:rPr>
              <a:t>flow </a:t>
            </a:r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186048" y="1825625"/>
            <a:ext cx="4167753" cy="435133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헤더의 메뉴버튼 클릭시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쇼핑하기 메뉴 활성화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쇼핑메뉴 하단의 로그인 버튼 클릭시 로그인영역 활성화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메뉴의 검색아이콘 </a:t>
            </a:r>
            <a:r>
              <a:rPr lang="en-US" altLang="ko-KR" noProof="1">
                <a:ea typeface="나눔스퀘어_ac" panose="020B0600000101010101" pitchFamily="50" charset="-127"/>
              </a:rPr>
              <a:t>or </a:t>
            </a:r>
            <a:r>
              <a:rPr lang="ko-KR" altLang="en-US" noProof="1">
                <a:ea typeface="나눔스퀘어_ac" panose="020B0600000101010101" pitchFamily="50" charset="-127"/>
              </a:rPr>
              <a:t>쇼핑메뉴 하단아이콘의 검색하기 클릭시 검색영역 활성화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쇼핑메뉴 하단의 위시리스트 클릭시 위시리스트 활성화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메뉴의 장바구니 아이콘 </a:t>
            </a:r>
            <a:r>
              <a:rPr lang="en-US" altLang="ko-KR" noProof="1">
                <a:ea typeface="나눔스퀘어_ac" panose="020B0600000101010101" pitchFamily="50" charset="-127"/>
              </a:rPr>
              <a:t>or </a:t>
            </a:r>
            <a:r>
              <a:rPr lang="ko-KR" altLang="en-US" noProof="1">
                <a:ea typeface="나눔스퀘어_ac" panose="020B0600000101010101" pitchFamily="50" charset="-127"/>
              </a:rPr>
              <a:t>쇼핑메뉴 하단의 장바구니 아이콘 클릭시 장바구니 영역활성화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ea typeface="나눔스퀘어_ac" panose="020B0600000101010101" pitchFamily="50" charset="-127"/>
              </a:rPr>
              <a:t>비어있을때는 비었습니다 표기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endParaRPr lang="en-US" altLang="ko-KR" noProof="1"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endParaRPr lang="en-US" altLang="ko-KR" noProof="1"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2534C5-732A-4C67-8AD3-289202E44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2" y="1615051"/>
            <a:ext cx="957898" cy="20222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519EFE-B7BA-4E8E-8250-B5B122227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44" y="1615051"/>
            <a:ext cx="957898" cy="2022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CCF1EE-A93F-4EA1-A75B-AF713DA0F4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" b="84596"/>
          <a:stretch/>
        </p:blipFill>
        <p:spPr>
          <a:xfrm>
            <a:off x="251191" y="1615051"/>
            <a:ext cx="955783" cy="20222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B58CCB-4235-4147-AD22-9B434BF97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2" y="4419797"/>
            <a:ext cx="957898" cy="2022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1B1EC9-0A77-4E96-B65C-12D986CAF5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25" y="4419797"/>
            <a:ext cx="957898" cy="2022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6D4993-22E7-441E-A68E-8C4B2F8A2E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8" y="4419797"/>
            <a:ext cx="957898" cy="20222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6A6CC-9836-45F2-AAF9-EE8AAE45B7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80" y="1615051"/>
            <a:ext cx="957898" cy="20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9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28267" y="2292876"/>
            <a:ext cx="5859506" cy="240594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noProof="1">
                <a:ea typeface="나눔스퀘어_ac" panose="020B0600000101010101" pitchFamily="50" charset="-127"/>
              </a:rPr>
              <a:t>자연스럽고 세련된 느낌의 브랜드</a:t>
            </a:r>
            <a:r>
              <a:rPr lang="en-US" altLang="ko-KR" sz="2400" noProof="1">
                <a:ea typeface="나눔스퀘어_ac" panose="020B0600000101010101" pitchFamily="50" charset="-127"/>
              </a:rPr>
              <a:t>.</a:t>
            </a:r>
          </a:p>
          <a:p>
            <a:pPr rtl="0"/>
            <a:r>
              <a:rPr lang="ko-KR" altLang="en-US" sz="2400" noProof="1">
                <a:ea typeface="나눔스퀘어_ac" panose="020B0600000101010101" pitchFamily="50" charset="-127"/>
              </a:rPr>
              <a:t>매장</a:t>
            </a:r>
            <a:r>
              <a:rPr lang="en-US" altLang="ko-KR" sz="2400" noProof="1">
                <a:ea typeface="나눔스퀘어_ac" panose="020B0600000101010101" pitchFamily="50" charset="-127"/>
              </a:rPr>
              <a:t>, </a:t>
            </a:r>
            <a:r>
              <a:rPr lang="ko-KR" altLang="en-US" sz="2400" noProof="1">
                <a:ea typeface="나눔스퀘어_ac" panose="020B0600000101010101" pitchFamily="50" charset="-127"/>
              </a:rPr>
              <a:t>온라인 몰 방문시 고객이 브랜드의 색깔을  한눈에 알 수 있게 해야한다 </a:t>
            </a:r>
            <a:endParaRPr lang="en-US" altLang="ko-KR" sz="2400" noProof="1">
              <a:ea typeface="나눔스퀘어_ac" panose="020B0600000101010101" pitchFamily="50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8958020" y="6477369"/>
            <a:ext cx="2556345" cy="298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rtl="0"/>
            <a:r>
              <a:rPr lang="en-US" altLang="ko-KR" sz="1200" noProof="1">
                <a:solidFill>
                  <a:srgbClr val="D24726">
                    <a:alpha val="37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noProof="1">
                <a:solidFill>
                  <a:srgbClr val="D24726">
                    <a:alpha val="37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슬라이드 쇼 모드에서 화살표 선택</a:t>
            </a:r>
            <a:r>
              <a:rPr lang="en-US" altLang="ko-KR" sz="1200" noProof="1">
                <a:solidFill>
                  <a:srgbClr val="D24726">
                    <a:alpha val="37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rtl="0"/>
            <a:endParaRPr lang="ko-KR" altLang="en-US" sz="1200" noProof="1">
              <a:solidFill>
                <a:srgbClr val="D24726">
                  <a:alpha val="37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02" y="3279901"/>
            <a:ext cx="2705716" cy="4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0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72025" y="0"/>
            <a:ext cx="7419975" cy="6858000"/>
          </a:xfrm>
          <a:prstGeom prst="rect">
            <a:avLst/>
          </a:prstGeom>
          <a:solidFill>
            <a:srgbClr val="EC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8474" y="457200"/>
            <a:ext cx="4253551" cy="1600200"/>
          </a:xfrm>
        </p:spPr>
        <p:txBody>
          <a:bodyPr>
            <a:normAutofit/>
          </a:bodyPr>
          <a:lstStyle/>
          <a:p>
            <a:r>
              <a:rPr lang="ko-KR" altLang="en-US" sz="4400" b="1" dirty="0"/>
              <a:t>스타일 가이드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8474" y="2243578"/>
            <a:ext cx="4253551" cy="3617471"/>
          </a:xfrm>
        </p:spPr>
        <p:txBody>
          <a:bodyPr/>
          <a:lstStyle/>
          <a:p>
            <a:r>
              <a:rPr lang="ko-KR" altLang="en-US" dirty="0"/>
              <a:t>무드보드 작성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4606" y="1244948"/>
            <a:ext cx="63348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디자인의 요소를 작성</a:t>
            </a:r>
            <a:endParaRPr lang="en-US" altLang="ko-KR" sz="40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화면기본설정</a:t>
            </a:r>
            <a:endParaRPr lang="en-US" altLang="ko-KR" sz="32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레이아웃</a:t>
            </a:r>
            <a:endParaRPr lang="en-US" altLang="ko-KR" sz="32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컬러</a:t>
            </a:r>
            <a:endParaRPr lang="en-US" altLang="ko-KR" sz="32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나눔스퀘어_ac" panose="020B0600000101010101" pitchFamily="50" charset="-127"/>
              </a:rPr>
              <a:t>타이포그래피</a:t>
            </a:r>
            <a:endParaRPr lang="en-US" altLang="ko-KR" sz="32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메뉴</a:t>
            </a:r>
            <a:endParaRPr lang="en-US" altLang="ko-KR" sz="32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32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3852" y="5369776"/>
            <a:ext cx="6334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PC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용 </a:t>
            </a:r>
            <a:r>
              <a:rPr lang="en-US" altLang="ko-KR" sz="24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/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" panose="020B0600000101010101" pitchFamily="50" charset="-127"/>
              </a:rPr>
              <a:t>모바일용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 을 작성한다</a:t>
            </a:r>
            <a:r>
              <a:rPr lang="en-US" altLang="ko-KR" sz="2400" dirty="0">
                <a:solidFill>
                  <a:schemeClr val="bg1"/>
                </a:solidFill>
                <a:latin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sz="2400" dirty="0">
              <a:solidFill>
                <a:schemeClr val="bg1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9883877" y="138386"/>
            <a:ext cx="2170471" cy="466541"/>
          </a:xfrm>
          <a:prstGeom prst="rect">
            <a:avLst/>
          </a:prstGeom>
          <a:solidFill>
            <a:srgbClr val="CB7F5D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noProof="1">
                <a:solidFill>
                  <a:schemeClr val="bg1"/>
                </a:solidFill>
                <a:latin typeface="나눔스퀘어_ac" panose="020B0600000101010101" pitchFamily="50" charset="-127"/>
              </a:rPr>
              <a:t>UI </a:t>
            </a:r>
            <a:r>
              <a:rPr lang="ko-KR" altLang="en-US" noProof="1">
                <a:solidFill>
                  <a:schemeClr val="bg1"/>
                </a:solidFill>
                <a:latin typeface="나눔스퀘어_ac" panose="020B0600000101010101" pitchFamily="50" charset="-127"/>
              </a:rPr>
              <a:t>아키텍쳐 설계</a:t>
            </a:r>
          </a:p>
        </p:txBody>
      </p:sp>
    </p:spTree>
    <p:extLst>
      <p:ext uri="{BB962C8B-B14F-4D97-AF65-F5344CB8AC3E}">
        <p14:creationId xmlns:p14="http://schemas.microsoft.com/office/powerpoint/2010/main" val="306262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>
                <a:ea typeface="나눔스퀘어_ac" panose="020B0600000101010101" pitchFamily="50" charset="-127"/>
              </a:rPr>
              <a:t>Mood Board</a:t>
            </a:r>
            <a:endParaRPr lang="ko-KR" altLang="en-US" noProof="1"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6361" y="2321384"/>
            <a:ext cx="4876800" cy="216823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noProof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프레텐다드</a:t>
            </a:r>
            <a:endParaRPr lang="en-US" altLang="ko-KR" noProof="1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ko-KR" altLang="en-US" noProof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endParaRPr lang="en-US" altLang="ko-KR" noProof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rtl="0">
              <a:lnSpc>
                <a:spcPct val="100000"/>
              </a:lnSpc>
            </a:pPr>
            <a:r>
              <a:rPr lang="en-US" altLang="ko-KR" noProof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 </a:t>
            </a:r>
            <a:r>
              <a:rPr lang="ko-KR" altLang="en-US" noProof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산스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5376" y="1729204"/>
            <a:ext cx="111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</a:rPr>
              <a:t>Color</a:t>
            </a:r>
            <a:endParaRPr lang="ko-KR" altLang="en-US" sz="2400" dirty="0">
              <a:latin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9117" y="1729204"/>
            <a:ext cx="97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</a:rPr>
              <a:t>Font</a:t>
            </a:r>
            <a:endParaRPr lang="ko-KR" altLang="en-US" sz="2400" dirty="0">
              <a:latin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376" y="3963412"/>
            <a:ext cx="156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</a:rPr>
              <a:t>Concept</a:t>
            </a:r>
            <a:endParaRPr lang="ko-KR" altLang="en-US" sz="2400" dirty="0">
              <a:latin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376" y="4425077"/>
            <a:ext cx="491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</a:rPr>
              <a:t> · Flat design   · Gothic font</a:t>
            </a:r>
            <a:endParaRPr lang="ko-KR" altLang="en-US" sz="1400" dirty="0">
              <a:latin typeface="나눔스퀘어_ac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22638" y="2332897"/>
            <a:ext cx="922638" cy="922638"/>
          </a:xfrm>
          <a:prstGeom prst="ellipse">
            <a:avLst/>
          </a:prstGeom>
          <a:solidFill>
            <a:srgbClr val="353C4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67606" y="2321384"/>
            <a:ext cx="922638" cy="922638"/>
          </a:xfrm>
          <a:prstGeom prst="ellipse">
            <a:avLst/>
          </a:prstGeom>
          <a:solidFill>
            <a:srgbClr val="FDFBF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212574" y="2344410"/>
            <a:ext cx="922638" cy="922638"/>
          </a:xfrm>
          <a:prstGeom prst="ellipse">
            <a:avLst/>
          </a:prstGeom>
          <a:solidFill>
            <a:srgbClr val="D9853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883877" y="138386"/>
            <a:ext cx="2170471" cy="466541"/>
          </a:xfrm>
          <a:prstGeom prst="rect">
            <a:avLst/>
          </a:prstGeom>
          <a:solidFill>
            <a:srgbClr val="CB7F5D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noProof="1">
                <a:solidFill>
                  <a:schemeClr val="bg1"/>
                </a:solidFill>
                <a:latin typeface="나눔스퀘어_ac" panose="020B0600000101010101" pitchFamily="50" charset="-127"/>
              </a:rPr>
              <a:t>UI </a:t>
            </a:r>
            <a:r>
              <a:rPr lang="ko-KR" altLang="en-US" noProof="1">
                <a:solidFill>
                  <a:schemeClr val="bg1"/>
                </a:solidFill>
                <a:latin typeface="나눔스퀘어_ac" panose="020B0600000101010101" pitchFamily="50" charset="-127"/>
              </a:rPr>
              <a:t>아키텍쳐 설계</a:t>
            </a:r>
          </a:p>
        </p:txBody>
      </p:sp>
      <p:pic>
        <p:nvPicPr>
          <p:cNvPr id="24" name="Picture 1" descr="D:\수업자료와 실습한것\UIUX수업\merfume\참고사이트 캡쳐\jomalone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582" y="5195179"/>
            <a:ext cx="2880000" cy="1407326"/>
          </a:xfrm>
          <a:prstGeom prst="rect">
            <a:avLst/>
          </a:prstGeom>
          <a:noFill/>
        </p:spPr>
      </p:pic>
      <p:pic>
        <p:nvPicPr>
          <p:cNvPr id="25" name="Picture 1" descr="D:\수업자료와 실습한것\UIUX수업\merfume\참고사이트 캡쳐\kenzo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8813" y="4987465"/>
            <a:ext cx="2880000" cy="1615040"/>
          </a:xfrm>
          <a:prstGeom prst="rect">
            <a:avLst/>
          </a:prstGeom>
          <a:noFill/>
        </p:spPr>
      </p:pic>
      <p:pic>
        <p:nvPicPr>
          <p:cNvPr id="26" name="Picture 1" descr="D:\수업자료와 실습한것\UIUX수업\merfume\참고사이트 캡쳐\markj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67045" y="4322310"/>
            <a:ext cx="2880000" cy="2280195"/>
          </a:xfrm>
          <a:prstGeom prst="rect">
            <a:avLst/>
          </a:prstGeom>
          <a:noFill/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D15A19-1EF7-4102-B3B2-5467C34E51F9}"/>
              </a:ext>
            </a:extLst>
          </p:cNvPr>
          <p:cNvSpPr/>
          <p:nvPr/>
        </p:nvSpPr>
        <p:spPr>
          <a:xfrm>
            <a:off x="775376" y="3515259"/>
            <a:ext cx="2959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#353c49      #fdfbf1        #d98538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ea typeface="나눔스퀘어_ac" panose="020B0600000101010101" pitchFamily="50" charset="-127"/>
              </a:rPr>
              <a:t>PC </a:t>
            </a:r>
            <a:r>
              <a:rPr lang="ko-KR" altLang="en-US" dirty="0">
                <a:ea typeface="나눔스퀘어_ac" panose="020B0600000101010101" pitchFamily="50" charset="-127"/>
              </a:rPr>
              <a:t>디자인 요소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03491" y="1825625"/>
            <a:ext cx="6093884" cy="4433752"/>
          </a:xfrm>
        </p:spPr>
        <p:txBody>
          <a:bodyPr rtlCol="0">
            <a:normAutofit/>
          </a:bodyPr>
          <a:lstStyle/>
          <a:p>
            <a:pPr marL="342900" indent="-342900" rtl="0">
              <a:buAutoNum type="arabicPeriod"/>
            </a:pPr>
            <a:r>
              <a:rPr lang="ko-KR" altLang="en-US" noProof="1">
                <a:ea typeface="나눔스퀘어_ac" panose="020B0600000101010101" pitchFamily="50" charset="-127"/>
              </a:rPr>
              <a:t>화면 기본 설정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marL="285750" indent="-285750" rtl="0">
              <a:buFontTx/>
              <a:buChar char="-"/>
            </a:pPr>
            <a:r>
              <a:rPr lang="ko-KR" altLang="en-US" noProof="1">
                <a:ea typeface="나눔스퀘어_ac" panose="020B0600000101010101" pitchFamily="50" charset="-127"/>
              </a:rPr>
              <a:t>모니터 해상도 </a:t>
            </a:r>
            <a:r>
              <a:rPr lang="en-US" altLang="ko-KR" noProof="1">
                <a:ea typeface="나눔스퀘어_ac" panose="020B0600000101010101" pitchFamily="50" charset="-127"/>
              </a:rPr>
              <a:t>: 1920 x 1080 px</a:t>
            </a:r>
          </a:p>
          <a:p>
            <a:pPr marL="285750" indent="-285750" rtl="0">
              <a:buFontTx/>
              <a:buChar char="-"/>
            </a:pPr>
            <a:r>
              <a:rPr lang="ko-KR" altLang="en-US" noProof="1">
                <a:ea typeface="나눔스퀘어_ac" panose="020B0600000101010101" pitchFamily="50" charset="-127"/>
              </a:rPr>
              <a:t>모니터 컬러 </a:t>
            </a:r>
            <a:r>
              <a:rPr lang="en-US" altLang="ko-KR" noProof="1">
                <a:ea typeface="나눔스퀘어_ac" panose="020B0600000101010101" pitchFamily="50" charset="-127"/>
              </a:rPr>
              <a:t>: 256 </a:t>
            </a:r>
            <a:r>
              <a:rPr lang="ko-KR" altLang="en-US" noProof="1">
                <a:ea typeface="나눔스퀘어_ac" panose="020B0600000101010101" pitchFamily="50" charset="-127"/>
              </a:rPr>
              <a:t>이상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marL="285750" indent="-285750" rtl="0">
              <a:buFontTx/>
              <a:buChar char="-"/>
            </a:pPr>
            <a:r>
              <a:rPr lang="ko-KR" altLang="en-US" noProof="1">
                <a:ea typeface="나눔스퀘어_ac" panose="020B0600000101010101" pitchFamily="50" charset="-127"/>
              </a:rPr>
              <a:t>화면 정렬 </a:t>
            </a:r>
            <a:r>
              <a:rPr lang="en-US" altLang="ko-KR" noProof="1">
                <a:ea typeface="나눔스퀘어_ac" panose="020B0600000101010101" pitchFamily="50" charset="-127"/>
              </a:rPr>
              <a:t>: </a:t>
            </a:r>
            <a:r>
              <a:rPr lang="ko-KR" altLang="en-US" noProof="1">
                <a:ea typeface="나눔스퀘어_ac" panose="020B0600000101010101" pitchFamily="50" charset="-127"/>
              </a:rPr>
              <a:t>가로</a:t>
            </a:r>
            <a:r>
              <a:rPr lang="en-US" altLang="ko-KR" noProof="1">
                <a:ea typeface="나눔스퀘어_ac" panose="020B0600000101010101" pitchFamily="50" charset="-127"/>
              </a:rPr>
              <a:t> 1366px </a:t>
            </a:r>
            <a:r>
              <a:rPr lang="ko-KR" altLang="en-US" noProof="1">
                <a:ea typeface="나눔스퀘어_ac" panose="020B0600000101010101" pitchFamily="50" charset="-127"/>
              </a:rPr>
              <a:t>중앙 정렬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marL="285750" indent="-285750" rtl="0">
              <a:buFontTx/>
              <a:buChar char="-"/>
            </a:pPr>
            <a:r>
              <a:rPr lang="ko-KR" altLang="en-US" noProof="1">
                <a:ea typeface="나눔스퀘어_ac" panose="020B0600000101010101" pitchFamily="50" charset="-127"/>
              </a:rPr>
              <a:t>메인 </a:t>
            </a:r>
            <a:r>
              <a:rPr lang="en-US" altLang="ko-KR" noProof="1">
                <a:ea typeface="나눔스퀘어_ac" panose="020B0600000101010101" pitchFamily="50" charset="-127"/>
              </a:rPr>
              <a:t>: </a:t>
            </a:r>
            <a:r>
              <a:rPr lang="ko-KR" altLang="en-US" noProof="1">
                <a:ea typeface="나눔스퀘어_ac" panose="020B0600000101010101" pitchFamily="50" charset="-127"/>
              </a:rPr>
              <a:t>고정폭 </a:t>
            </a:r>
            <a:r>
              <a:rPr lang="en-US" altLang="ko-KR" noProof="1">
                <a:ea typeface="나눔스퀘어_ac" panose="020B0600000101010101" pitchFamily="50" charset="-127"/>
              </a:rPr>
              <a:t>12</a:t>
            </a:r>
            <a:r>
              <a:rPr lang="ko-KR" altLang="en-US" noProof="1">
                <a:ea typeface="나눔스퀘어_ac" panose="020B0600000101010101" pitchFamily="50" charset="-127"/>
              </a:rPr>
              <a:t>단 컬럼</a:t>
            </a:r>
            <a:r>
              <a:rPr lang="en-US" altLang="ko-KR" noProof="1">
                <a:ea typeface="나눔스퀘어_ac" panose="020B0600000101010101" pitchFamily="50" charset="-127"/>
              </a:rPr>
              <a:t>(140px/21px)</a:t>
            </a:r>
          </a:p>
          <a:p>
            <a:pPr marL="285750" indent="-285750" rtl="0">
              <a:buFontTx/>
              <a:buChar char="-"/>
            </a:pPr>
            <a:r>
              <a:rPr lang="ko-KR" altLang="en-US" noProof="1">
                <a:ea typeface="나눔스퀘어_ac" panose="020B0600000101010101" pitchFamily="50" charset="-127"/>
              </a:rPr>
              <a:t>섹션 </a:t>
            </a:r>
            <a:r>
              <a:rPr lang="en-US" altLang="ko-KR" noProof="1">
                <a:ea typeface="나눔스퀘어_ac" panose="020B0600000101010101" pitchFamily="50" charset="-127"/>
              </a:rPr>
              <a:t>8</a:t>
            </a:r>
            <a:r>
              <a:rPr lang="ko-KR" altLang="en-US" noProof="1">
                <a:ea typeface="나눔스퀘어_ac" panose="020B0600000101010101" pitchFamily="50" charset="-127"/>
              </a:rPr>
              <a:t>개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endParaRPr lang="ko-KR" altLang="en-US" noProof="1"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3123" y="1378857"/>
            <a:ext cx="5191432" cy="50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3123" y="1378859"/>
            <a:ext cx="5191432" cy="1045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8142" y="2417800"/>
            <a:ext cx="4021394" cy="1210771"/>
          </a:xfrm>
          <a:prstGeom prst="rect">
            <a:avLst/>
          </a:prstGeom>
          <a:solidFill>
            <a:srgbClr val="EFD5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9883877" y="138386"/>
            <a:ext cx="2170471" cy="4665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noProof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 </a:t>
            </a:r>
            <a:r>
              <a:rPr lang="ko-KR" altLang="en-US" b="1" noProof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아키텍쳐 설계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88142" y="4024672"/>
            <a:ext cx="4021394" cy="6784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142" y="4677816"/>
            <a:ext cx="4021394" cy="6784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8142" y="5258387"/>
            <a:ext cx="4021394" cy="6784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3123" y="5766389"/>
            <a:ext cx="5191200" cy="489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3123" y="6270170"/>
            <a:ext cx="5191432" cy="587829"/>
          </a:xfrm>
          <a:prstGeom prst="rect">
            <a:avLst/>
          </a:prstGeom>
          <a:solidFill>
            <a:srgbClr val="EFD5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3123" y="3618273"/>
            <a:ext cx="5191200" cy="4166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err="1">
                <a:ea typeface="나눔스퀘어_ac" panose="020B0600000101010101" pitchFamily="50" charset="-127"/>
              </a:rPr>
              <a:t>모바일</a:t>
            </a:r>
            <a:r>
              <a:rPr lang="en-US" altLang="ko-KR" dirty="0"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ea typeface="나눔스퀘어_ac" panose="020B0600000101010101" pitchFamily="50" charset="-127"/>
              </a:rPr>
              <a:t>디자인 요소 정의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418141"/>
              </p:ext>
            </p:extLst>
          </p:nvPr>
        </p:nvGraphicFramePr>
        <p:xfrm>
          <a:off x="743970" y="1417756"/>
          <a:ext cx="1060983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8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8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기종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디스플레이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해상도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스퀘어_ac" panose="020B0600000101010101" pitchFamily="50" charset="-127"/>
                        </a:rPr>
                        <a:t>px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스크린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밀도 </a:t>
                      </a:r>
                      <a:r>
                        <a:rPr lang="ko-KR" altLang="en-US" sz="1400" dirty="0" err="1">
                          <a:latin typeface="나눔스퀘어_ac" panose="020B0600000101010101" pitchFamily="50" charset="-127"/>
                        </a:rPr>
                        <a:t>문류</a:t>
                      </a:r>
                      <a:endParaRPr lang="ko-KR" altLang="en-US" sz="1400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</a:rPr>
                        <a:t>해상도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</a:rPr>
                        <a:t>갤럭시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</a:rPr>
                        <a:t> 노트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6.3</a:t>
                      </a:r>
                      <a:r>
                        <a:rPr lang="en-US" altLang="ko-KR" baseline="0" dirty="0">
                          <a:latin typeface="나눔스퀘어_ac" panose="020B0600000101010101" pitchFamily="50" charset="-127"/>
                        </a:rPr>
                        <a:t> inch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360 x 760px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</a:rPr>
                        <a:t>슈퍼아몰레드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498ppi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</a:rPr>
                        <a:t>2280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</a:rPr>
                        <a:t> x 1080 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</a:rPr>
                        <a:t>해상도</a:t>
                      </a:r>
                      <a:endParaRPr lang="ko-KR" alt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</a:rPr>
                        <a:t>아이폰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12 max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6.5 inch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428 x 926px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</a:rPr>
                        <a:t>Dolby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</a:rPr>
                        <a:t> Vision 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</a:rPr>
                        <a:t>및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</a:rPr>
                        <a:t>HDR10</a:t>
                      </a:r>
                      <a:endParaRPr lang="ko-KR" alt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</a:rPr>
                        <a:t>458ppi</a:t>
                      </a:r>
                      <a:endParaRPr lang="ko-KR" altLang="en-US" dirty="0">
                        <a:latin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</a:rPr>
                        <a:t>2778x1284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</a:rPr>
                        <a:t>해상도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9883877" y="138386"/>
            <a:ext cx="2170471" cy="466541"/>
          </a:xfrm>
          <a:prstGeom prst="rect">
            <a:avLst/>
          </a:prstGeom>
          <a:solidFill>
            <a:srgbClr val="CB7F5D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+mj-ea"/>
                <a:cs typeface="+mj-cs"/>
              </a:defRPr>
            </a:lvl1pPr>
          </a:lstStyle>
          <a:p>
            <a:pPr algn="ctr"/>
            <a:r>
              <a:rPr lang="en-US" altLang="ko-KR" noProof="1">
                <a:solidFill>
                  <a:schemeClr val="bg1"/>
                </a:solidFill>
                <a:latin typeface="나눔스퀘어_ac" panose="020B0600000101010101" pitchFamily="50" charset="-127"/>
              </a:rPr>
              <a:t>UI </a:t>
            </a:r>
            <a:r>
              <a:rPr lang="ko-KR" altLang="en-US" noProof="1">
                <a:solidFill>
                  <a:schemeClr val="bg1"/>
                </a:solidFill>
                <a:latin typeface="나눔스퀘어_ac" panose="020B0600000101010101" pitchFamily="50" charset="-127"/>
              </a:rPr>
              <a:t>아키텍쳐 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12" y="2739164"/>
            <a:ext cx="2039235" cy="3967316"/>
          </a:xfrm>
          <a:prstGeom prst="rect">
            <a:avLst/>
          </a:prstGeom>
        </p:spPr>
      </p:pic>
      <p:sp>
        <p:nvSpPr>
          <p:cNvPr id="4" name="타원 3">
            <a:hlinkClick r:id="rId4"/>
          </p:cNvPr>
          <p:cNvSpPr/>
          <p:nvPr/>
        </p:nvSpPr>
        <p:spPr>
          <a:xfrm>
            <a:off x="604434" y="2831690"/>
            <a:ext cx="958895" cy="95889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</a:rPr>
              <a:t>사이즈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50" y="2739164"/>
            <a:ext cx="1832048" cy="39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>
                <a:ea typeface="나눔스퀘어_ac" panose="020B0600000101010101" pitchFamily="50" charset="-127"/>
              </a:rPr>
              <a:t>PC</a:t>
            </a:r>
            <a:r>
              <a:rPr lang="ko-KR" altLang="en-US" noProof="1">
                <a:ea typeface="나눔스퀘어_ac" panose="020B0600000101010101" pitchFamily="50" charset="-127"/>
              </a:rPr>
              <a:t> 화면 아키텍쳐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3939" y="1500237"/>
            <a:ext cx="239721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</a:rPr>
              <a:t>메인 첫 화면에서 이미지의 사이즈와 색감에 임팩트를 주어 시선을 사로잡는다</a:t>
            </a:r>
            <a:r>
              <a:rPr lang="en-US" altLang="ko-KR" sz="1200" dirty="0">
                <a:latin typeface="나눔스퀘어_ac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>
                <a:latin typeface="나눔스퀘어_ac" panose="020B0600000101010101" pitchFamily="50" charset="-127"/>
              </a:rPr>
              <a:t>주력메뉴 소개는 마우스 </a:t>
            </a:r>
            <a:r>
              <a:rPr lang="ko-KR" altLang="en-US" sz="1200" dirty="0" err="1">
                <a:latin typeface="나눔스퀘어_ac" panose="020B0600000101010101" pitchFamily="50" charset="-127"/>
              </a:rPr>
              <a:t>오버시</a:t>
            </a:r>
            <a:r>
              <a:rPr lang="ko-KR" altLang="en-US" sz="1200" dirty="0">
                <a:latin typeface="나눔스퀘어_ac" panose="020B0600000101010101" pitchFamily="50" charset="-127"/>
              </a:rPr>
              <a:t> 이미지 </a:t>
            </a:r>
            <a:r>
              <a:rPr lang="en-US" altLang="ko-KR" sz="1200" dirty="0">
                <a:latin typeface="나눔스퀘어_ac" panose="020B0600000101010101" pitchFamily="50" charset="-127"/>
              </a:rPr>
              <a:t>180</a:t>
            </a:r>
            <a:r>
              <a:rPr lang="ko-KR" altLang="en-US" sz="1200" dirty="0">
                <a:latin typeface="나눔스퀘어_ac" panose="020B0600000101010101" pitchFamily="50" charset="-127"/>
              </a:rPr>
              <a:t>도로 회전됨</a:t>
            </a:r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 err="1">
                <a:latin typeface="나눔스퀘어_ac" panose="020B0600000101010101" pitchFamily="50" charset="-127"/>
              </a:rPr>
              <a:t>공통배너는</a:t>
            </a:r>
            <a:r>
              <a:rPr lang="ko-KR" altLang="en-US" sz="1200" dirty="0">
                <a:latin typeface="나눔스퀘어_ac" panose="020B0600000101010101" pitchFamily="50" charset="-127"/>
              </a:rPr>
              <a:t> 레이아웃전환을 위해 넣어둠 </a:t>
            </a:r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>
                <a:latin typeface="나눔스퀘어_ac" panose="020B0600000101010101" pitchFamily="50" charset="-127"/>
              </a:rPr>
              <a:t>베스트 셀러 마우스 </a:t>
            </a:r>
            <a:r>
              <a:rPr lang="ko-KR" altLang="en-US" sz="1200" dirty="0" err="1">
                <a:latin typeface="나눔스퀘어_ac" panose="020B0600000101010101" pitchFamily="50" charset="-127"/>
              </a:rPr>
              <a:t>오버시</a:t>
            </a:r>
            <a:r>
              <a:rPr lang="ko-KR" altLang="en-US" sz="1200" dirty="0">
                <a:latin typeface="나눔스퀘어_ac" panose="020B0600000101010101" pitchFamily="50" charset="-127"/>
              </a:rPr>
              <a:t> </a:t>
            </a:r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>
                <a:latin typeface="나눔스퀘어_ac" panose="020B0600000101010101" pitchFamily="50" charset="-127"/>
              </a:rPr>
              <a:t>이미지 사이즈가 커짐 </a:t>
            </a:r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 err="1">
                <a:latin typeface="나눔스퀘어_ac" panose="020B0600000101010101" pitchFamily="50" charset="-127"/>
              </a:rPr>
              <a:t>공통배너와</a:t>
            </a:r>
            <a:r>
              <a:rPr lang="ko-KR" altLang="en-US" sz="1200" dirty="0">
                <a:latin typeface="나눔스퀘어_ac" panose="020B0600000101010101" pitchFamily="50" charset="-127"/>
              </a:rPr>
              <a:t> 같은 이미지를 사용하여 통일감을 준다</a:t>
            </a:r>
            <a:endParaRPr lang="en-US" altLang="ko-KR" sz="1200" dirty="0">
              <a:latin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 err="1">
                <a:latin typeface="나눔스퀘어_ac" panose="020B0600000101010101" pitchFamily="50" charset="-127"/>
              </a:rPr>
              <a:t>푸터영역은</a:t>
            </a:r>
            <a:r>
              <a:rPr lang="ko-KR" altLang="en-US" sz="1200" dirty="0">
                <a:latin typeface="나눔스퀘어_ac" panose="020B0600000101010101" pitchFamily="50" charset="-127"/>
              </a:rPr>
              <a:t> 회사로고</a:t>
            </a:r>
            <a:r>
              <a:rPr lang="en-US" altLang="ko-KR" sz="1200" dirty="0">
                <a:latin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</a:rPr>
              <a:t>주소</a:t>
            </a:r>
            <a:r>
              <a:rPr lang="en-US" altLang="ko-KR" sz="1200" dirty="0">
                <a:latin typeface="나눔스퀘어_ac" panose="020B0600000101010101" pitchFamily="50" charset="-127"/>
              </a:rPr>
              <a:t>, SNS</a:t>
            </a:r>
            <a:r>
              <a:rPr lang="ko-KR" altLang="en-US" sz="1200" dirty="0">
                <a:latin typeface="나눔스퀘어_ac" panose="020B0600000101010101" pitchFamily="50" charset="-127"/>
              </a:rPr>
              <a:t>링크를 </a:t>
            </a:r>
            <a:r>
              <a:rPr lang="ko-KR" altLang="en-US" sz="1200" dirty="0" err="1">
                <a:latin typeface="나눔스퀘어_ac" panose="020B0600000101010101" pitchFamily="50" charset="-127"/>
              </a:rPr>
              <a:t>걸어놓는다</a:t>
            </a:r>
            <a:r>
              <a:rPr lang="ko-KR" altLang="en-US" sz="1200" dirty="0">
                <a:latin typeface="나눔스퀘어_ac" panose="020B0600000101010101" pitchFamily="50" charset="-127"/>
              </a:rPr>
              <a:t> </a:t>
            </a:r>
            <a:endParaRPr lang="en-US" altLang="ko-KR" sz="1200" dirty="0">
              <a:latin typeface="나눔스퀘어_ac" panose="020B0600000101010101" pitchFamily="50" charset="-127"/>
            </a:endParaRPr>
          </a:p>
          <a:p>
            <a:r>
              <a:rPr lang="ko-KR" altLang="en-US" sz="1200" dirty="0">
                <a:latin typeface="나눔스퀘어_ac" panose="020B0600000101010101" pitchFamily="50" charset="-127"/>
              </a:rPr>
              <a:t>뉴스레터 메일 받기도 </a:t>
            </a:r>
            <a:r>
              <a:rPr lang="ko-KR" altLang="en-US" sz="1200" dirty="0" err="1">
                <a:latin typeface="나눔스퀘어_ac" panose="020B0600000101010101" pitchFamily="50" charset="-127"/>
              </a:rPr>
              <a:t>걸어놓는다</a:t>
            </a:r>
            <a:r>
              <a:rPr lang="ko-KR" altLang="en-US" sz="1400" dirty="0">
                <a:latin typeface="나눔스퀘어_ac" panose="020B0600000101010101" pitchFamily="50" charset="-127"/>
              </a:rPr>
              <a:t> </a:t>
            </a:r>
            <a:endParaRPr lang="en-US" altLang="ko-KR" sz="1400" dirty="0">
              <a:latin typeface="나눔스퀘어_ac" panose="020B0600000101010101" pitchFamily="50" charset="-127"/>
            </a:endParaRPr>
          </a:p>
        </p:txBody>
      </p:sp>
      <p:sp>
        <p:nvSpPr>
          <p:cNvPr id="13" name="오른쪽 대괄호 12"/>
          <p:cNvSpPr/>
          <p:nvPr/>
        </p:nvSpPr>
        <p:spPr>
          <a:xfrm>
            <a:off x="2087720" y="1501377"/>
            <a:ext cx="181678" cy="6801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18" name="오른쪽 대괄호 17"/>
          <p:cNvSpPr/>
          <p:nvPr/>
        </p:nvSpPr>
        <p:spPr>
          <a:xfrm>
            <a:off x="2087720" y="2201522"/>
            <a:ext cx="169462" cy="102140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20" name="오른쪽 대괄호 19"/>
          <p:cNvSpPr/>
          <p:nvPr/>
        </p:nvSpPr>
        <p:spPr>
          <a:xfrm>
            <a:off x="2100038" y="3222926"/>
            <a:ext cx="150793" cy="44365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21" name="오른쪽 대괄호 20"/>
          <p:cNvSpPr/>
          <p:nvPr/>
        </p:nvSpPr>
        <p:spPr>
          <a:xfrm>
            <a:off x="2071792" y="5650868"/>
            <a:ext cx="162723" cy="32031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sp>
        <p:nvSpPr>
          <p:cNvPr id="22" name="오른쪽 대괄호 21"/>
          <p:cNvSpPr/>
          <p:nvPr/>
        </p:nvSpPr>
        <p:spPr>
          <a:xfrm>
            <a:off x="2085625" y="5143500"/>
            <a:ext cx="148890" cy="50070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cxnSpLocks/>
            <a:stCxn id="13" idx="2"/>
          </p:cNvCxnSpPr>
          <p:nvPr/>
        </p:nvCxnSpPr>
        <p:spPr>
          <a:xfrm>
            <a:off x="2269398" y="1841473"/>
            <a:ext cx="432589" cy="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>
          <a:xfrm flipV="1">
            <a:off x="2245455" y="2403393"/>
            <a:ext cx="482278" cy="32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262968" y="3858385"/>
            <a:ext cx="482278" cy="27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234515" y="5390490"/>
            <a:ext cx="493218" cy="11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</p:cNvCxnSpPr>
          <p:nvPr/>
        </p:nvCxnSpPr>
        <p:spPr>
          <a:xfrm>
            <a:off x="2245455" y="5811023"/>
            <a:ext cx="493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CE28B1-5D96-4688-9087-B8D664469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1" y="1500237"/>
            <a:ext cx="1404690" cy="447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F7254-2C55-41F2-8C48-F4D4138A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447" y="1500237"/>
            <a:ext cx="5540354" cy="3116449"/>
          </a:xfrm>
          <a:prstGeom prst="rect">
            <a:avLst/>
          </a:prstGeom>
        </p:spPr>
      </p:pic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2E36FF68-1609-49BB-94B2-9C16499789DF}"/>
              </a:ext>
            </a:extLst>
          </p:cNvPr>
          <p:cNvSpPr/>
          <p:nvPr/>
        </p:nvSpPr>
        <p:spPr>
          <a:xfrm>
            <a:off x="2096564" y="3666578"/>
            <a:ext cx="148890" cy="147692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5B8B705-F015-475B-9E49-E6CD264F0D0B}"/>
              </a:ext>
            </a:extLst>
          </p:cNvPr>
          <p:cNvCxnSpPr>
            <a:cxnSpLocks/>
          </p:cNvCxnSpPr>
          <p:nvPr/>
        </p:nvCxnSpPr>
        <p:spPr>
          <a:xfrm flipV="1">
            <a:off x="2265924" y="3126330"/>
            <a:ext cx="482278" cy="32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noProof="1">
                <a:ea typeface="나눔스퀘어_ac" panose="020B0600000101010101" pitchFamily="50" charset="-127"/>
              </a:rPr>
              <a:t>모바일 화면 아키텍쳐 </a:t>
            </a:r>
            <a:r>
              <a:rPr lang="en-US" altLang="ko-KR" noProof="1">
                <a:ea typeface="나눔스퀘어_ac" panose="020B0600000101010101" pitchFamily="50" charset="-127"/>
              </a:rPr>
              <a:t>– </a:t>
            </a:r>
            <a:r>
              <a:rPr lang="ko-KR" altLang="en-US" dirty="0" err="1">
                <a:ea typeface="나눔스퀘어_ac" panose="020B0600000101010101" pitchFamily="50" charset="-127"/>
              </a:rPr>
              <a:t>임프레스</a:t>
            </a:r>
            <a:r>
              <a:rPr lang="ko-KR" altLang="en-US" dirty="0"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ea typeface="나눔스퀘어_ac" panose="020B0600000101010101" pitchFamily="50" charset="-127"/>
              </a:rPr>
              <a:t>1/3</a:t>
            </a:r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186048" y="1825625"/>
            <a:ext cx="4167753" cy="435133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풀사이즈 화면으로 구성하였고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각각의 섹션의 높이를 다르게 주어 지루하지않게 구성할것이다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베스트셀러는 </a:t>
            </a:r>
            <a:r>
              <a:rPr lang="en-US" altLang="ko-KR" noProof="1">
                <a:ea typeface="나눔스퀘어_ac" panose="020B0600000101010101" pitchFamily="50" charset="-127"/>
              </a:rPr>
              <a:t>pc</a:t>
            </a:r>
            <a:r>
              <a:rPr lang="ko-KR" altLang="en-US" noProof="1">
                <a:ea typeface="나눔스퀘어_ac" panose="020B0600000101010101" pitchFamily="50" charset="-127"/>
              </a:rPr>
              <a:t>화면에서는 슬라이드가 아니지만</a:t>
            </a:r>
            <a:r>
              <a:rPr lang="en-US" altLang="ko-KR" noProof="1">
                <a:ea typeface="나눔스퀘어_ac" panose="020B0600000101010101" pitchFamily="50" charset="-127"/>
              </a:rPr>
              <a:t>, </a:t>
            </a: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모바일로 전환시 슬라이드로 전환하여 지루함을 줄여줄 것이다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푸터는 메뉴가 많아 클릭시 펼쳐지는 형식으로 구상할 것이다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183E1-F2E8-4369-9300-43398CB0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8"/>
          <a:stretch/>
        </p:blipFill>
        <p:spPr>
          <a:xfrm>
            <a:off x="467013" y="1657275"/>
            <a:ext cx="503442" cy="3301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EF5F13-47DB-408B-A12A-74BD0CA99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2"/>
          <a:stretch/>
        </p:blipFill>
        <p:spPr>
          <a:xfrm>
            <a:off x="1597595" y="1657275"/>
            <a:ext cx="503442" cy="35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0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noProof="1">
                <a:ea typeface="나눔스퀘어_ac" panose="020B0600000101010101" pitchFamily="50" charset="-127"/>
              </a:rPr>
              <a:t>모바일 화면 아키텍쳐 </a:t>
            </a:r>
            <a:r>
              <a:rPr lang="en-US" altLang="ko-KR" noProof="1">
                <a:ea typeface="나눔스퀘어_ac" panose="020B0600000101010101" pitchFamily="50" charset="-127"/>
              </a:rPr>
              <a:t>– </a:t>
            </a:r>
            <a:r>
              <a:rPr lang="ko-KR" altLang="en-US" dirty="0">
                <a:ea typeface="나눔스퀘어_ac" panose="020B0600000101010101" pitchFamily="50" charset="-127"/>
              </a:rPr>
              <a:t>임프레스 </a:t>
            </a:r>
            <a:r>
              <a:rPr lang="en-US" altLang="ko-KR" dirty="0">
                <a:ea typeface="나눔스퀘어_ac" panose="020B0600000101010101" pitchFamily="50" charset="-127"/>
              </a:rPr>
              <a:t>2/3</a:t>
            </a:r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186048" y="1825625"/>
            <a:ext cx="4167753" cy="435133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풀사이즈 화면으로 구성하였고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en-US" altLang="ko-KR" noProof="1">
                <a:ea typeface="나눔스퀘어_ac" panose="020B0600000101010101" pitchFamily="50" charset="-127"/>
              </a:rPr>
              <a:t>X</a:t>
            </a:r>
            <a:r>
              <a:rPr lang="ko-KR" altLang="en-US" noProof="1">
                <a:ea typeface="나눔스퀘어_ac" panose="020B0600000101010101" pitchFamily="50" charset="-127"/>
              </a:rPr>
              <a:t>버튼 클릭시 창닫힘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헤더의 아이콘은 메뉴클릭시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아랫부분에 나타남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메뉴가 많아서 소분류 클릭시 아래메뉴 활성화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endParaRPr lang="en-US" altLang="ko-KR" noProof="1"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2534C5-732A-4C67-8AD3-289202E44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01" y="1688123"/>
            <a:ext cx="1974104" cy="4167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519EFE-B7BA-4E8E-8250-B5B12222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8" y="1688123"/>
            <a:ext cx="1974104" cy="41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5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noProof="1">
                <a:ea typeface="나눔스퀘어_ac" panose="020B0600000101010101" pitchFamily="50" charset="-127"/>
              </a:rPr>
              <a:t>모바일 화면 아키텍쳐 </a:t>
            </a:r>
            <a:r>
              <a:rPr lang="en-US" altLang="ko-KR" noProof="1">
                <a:ea typeface="나눔스퀘어_ac" panose="020B0600000101010101" pitchFamily="50" charset="-127"/>
              </a:rPr>
              <a:t>– </a:t>
            </a:r>
            <a:r>
              <a:rPr lang="ko-KR" altLang="en-US" dirty="0">
                <a:ea typeface="나눔스퀘어_ac" panose="020B0600000101010101" pitchFamily="50" charset="-127"/>
              </a:rPr>
              <a:t>임프레스 </a:t>
            </a:r>
            <a:r>
              <a:rPr lang="en-US" altLang="ko-KR" dirty="0">
                <a:ea typeface="나눔스퀘어_ac" panose="020B0600000101010101" pitchFamily="50" charset="-127"/>
              </a:rPr>
              <a:t>3/3</a:t>
            </a:r>
            <a:endParaRPr lang="ko-KR" altLang="en-US" dirty="0">
              <a:ea typeface="나눔스퀘어_ac" panose="020B0600000101010101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186048" y="1825625"/>
            <a:ext cx="4167753" cy="435133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풀사이즈 화면으로 구성하였고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위시리스트는 옆에 장바구니 추가버튼을 눌러 클릭시 장바구니에 상품이 추가됨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장바구니 는 비어있을 때 아이콘을 띄우고 </a:t>
            </a:r>
            <a:endParaRPr lang="en-US" altLang="ko-KR" noProof="1">
              <a:ea typeface="나눔스퀘어_ac" panose="020B0600000101010101" pitchFamily="50" charset="-127"/>
            </a:endParaRPr>
          </a:p>
          <a:p>
            <a:pPr rtl="0"/>
            <a:r>
              <a:rPr lang="ko-KR" altLang="en-US" noProof="1">
                <a:ea typeface="나눔스퀘어_ac" panose="020B0600000101010101" pitchFamily="50" charset="-127"/>
              </a:rPr>
              <a:t>채워졌을때는 주문하기 버튼위에 총합계금액을 출력한다 </a:t>
            </a:r>
            <a:endParaRPr lang="en-US" altLang="ko-KR" noProof="1"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9510E5-7F73-44A0-8266-DFC1A4CAA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81" y="1825625"/>
            <a:ext cx="2261849" cy="47750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5A0016-E5F8-4AE6-9CAF-FDE590D7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92" y="1825625"/>
            <a:ext cx="2261849" cy="47750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E7DFA9-51F4-436F-8996-8BB34F092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9" y="1825625"/>
            <a:ext cx="2261849" cy="47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646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나눔스퀘어"/>
        <a:cs typeface=""/>
      </a:majorFont>
      <a:minorFont>
        <a:latin typeface="Pretendard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421</Words>
  <Application>Microsoft Office PowerPoint</Application>
  <PresentationFormat>와이드스크린</PresentationFormat>
  <Paragraphs>138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G마켓 산스 TTF Light</vt:lpstr>
      <vt:lpstr>Pretendard</vt:lpstr>
      <vt:lpstr>Pretendard Medium</vt:lpstr>
      <vt:lpstr>나눔스퀘어_ac</vt:lpstr>
      <vt:lpstr>Arial</vt:lpstr>
      <vt:lpstr>WelcomeDoc</vt:lpstr>
      <vt:lpstr>UI 아키텍쳐 설계 – merfume  </vt:lpstr>
      <vt:lpstr>스타일 가이드</vt:lpstr>
      <vt:lpstr>Mood Board</vt:lpstr>
      <vt:lpstr>PC 디자인 요소 정의</vt:lpstr>
      <vt:lpstr>모바일 디자인 요소 정의</vt:lpstr>
      <vt:lpstr>PC 화면 아키텍쳐</vt:lpstr>
      <vt:lpstr>모바일 화면 아키텍쳐 – 임프레스 1/3</vt:lpstr>
      <vt:lpstr>모바일 화면 아키텍쳐 – 임프레스 2/3</vt:lpstr>
      <vt:lpstr>모바일 화면 아키텍쳐 – 임프레스 3/3</vt:lpstr>
      <vt:lpstr>모바일 화면 아키텍쳐</vt:lpstr>
      <vt:lpstr>모바일 화면 아키텍쳐- 플로우 flow 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아키텍쳐 설계</dc:title>
  <dc:creator>iibi60201</dc:creator>
  <cp:lastModifiedBy>정 지안</cp:lastModifiedBy>
  <cp:revision>575</cp:revision>
  <dcterms:created xsi:type="dcterms:W3CDTF">2021-08-13T04:22:32Z</dcterms:created>
  <dcterms:modified xsi:type="dcterms:W3CDTF">2021-10-05T05:43:13Z</dcterms:modified>
  <cp:version/>
</cp:coreProperties>
</file>